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278" r:id="rId9"/>
    <p:sldId id="298" r:id="rId10"/>
    <p:sldId id="274" r:id="rId11"/>
    <p:sldId id="281" r:id="rId12"/>
    <p:sldId id="294" r:id="rId13"/>
    <p:sldId id="289" r:id="rId14"/>
    <p:sldId id="305" r:id="rId15"/>
    <p:sldId id="279" r:id="rId16"/>
    <p:sldId id="301" r:id="rId17"/>
    <p:sldId id="285" r:id="rId18"/>
    <p:sldId id="288" r:id="rId19"/>
    <p:sldId id="286" r:id="rId20"/>
    <p:sldId id="287" r:id="rId21"/>
    <p:sldId id="297" r:id="rId22"/>
    <p:sldId id="307" r:id="rId23"/>
    <p:sldId id="306" r:id="rId24"/>
    <p:sldId id="300" r:id="rId25"/>
    <p:sldId id="277" r:id="rId26"/>
    <p:sldId id="271" r:id="rId27"/>
    <p:sldId id="302" r:id="rId28"/>
    <p:sldId id="303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1" d="100"/>
          <a:sy n="81" d="100"/>
        </p:scale>
        <p:origin x="86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 smtClean="0"/>
              <a:t>On </a:t>
            </a:r>
            <a:r>
              <a:rPr lang="en-GB" dirty="0"/>
              <a:t>behalf of the SCALLOP/INF1 </a:t>
            </a:r>
            <a:r>
              <a:rPr lang="en-GB" dirty="0" smtClean="0"/>
              <a:t>consortium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303" y="430010"/>
            <a:ext cx="2310281" cy="1154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50" y="59736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39326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553303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An </a:t>
            </a:r>
            <a:r>
              <a:rPr lang="en-GB" dirty="0"/>
              <a:t>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~20 busy Manhattan plots (excessive number of significant hits) were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 smtClean="0"/>
              <a:t>cutoffs</a:t>
            </a:r>
            <a:r>
              <a:rPr lang="en-GB" dirty="0" smtClean="0"/>
              <a:t> (0.03 and 0.1) </a:t>
            </a:r>
            <a:r>
              <a:rPr lang="en-GB" dirty="0"/>
              <a:t>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> from </a:t>
            </a:r>
            <a:r>
              <a:rPr lang="en-GB" b="1" dirty="0"/>
              <a:t>&gt;1,000 signals </a:t>
            </a:r>
            <a:r>
              <a:rPr lang="en-GB" b="1" dirty="0" smtClean="0"/>
              <a:t>(L) to none (R)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references, with balanced (</a:t>
            </a:r>
            <a:r>
              <a:rPr lang="en-GB" i="1" dirty="0"/>
              <a:t>in silico </a:t>
            </a:r>
            <a:r>
              <a:rPr lang="en-GB" dirty="0"/>
              <a:t>experiment) parameters, i.e., PLINK --clump-r2 0.1 with AILD overlap (the .ranges file). GCTA --</a:t>
            </a:r>
            <a:r>
              <a:rPr lang="en-GB" dirty="0" err="1"/>
              <a:t>cojo</a:t>
            </a:r>
            <a:r>
              <a:rPr lang="en-GB" dirty="0"/>
              <a:t>-collinear 0.9 gives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 Ultimately both were subject to AILD blocks.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</a:t>
            </a:r>
            <a:r>
              <a:rPr lang="en-GB" dirty="0" smtClean="0"/>
              <a:t>distances (No of regions) </a:t>
            </a:r>
            <a:r>
              <a:rPr lang="en-GB" dirty="0"/>
              <a:t>correspondence such that are 250kb (36), 500kb (300) and 10mb (1701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GCTA.</a:t>
            </a:r>
          </a:p>
          <a:p>
            <a:r>
              <a:rPr lang="en-GB" dirty="0"/>
              <a:t>Conduct downstream analysis: cis/trans classification and </a:t>
            </a:r>
            <a:r>
              <a:rPr lang="en-GB" dirty="0" err="1"/>
              <a:t>PhenoScanner</a:t>
            </a:r>
            <a:r>
              <a:rPr lang="en-GB" dirty="0"/>
              <a:t> annotation.</a:t>
            </a:r>
          </a:p>
        </p:txBody>
      </p:sp>
    </p:spTree>
    <p:extLst>
      <p:ext uri="{BB962C8B-B14F-4D97-AF65-F5344CB8AC3E}">
        <p14:creationId xmlns:p14="http://schemas.microsoft.com/office/powerpoint/2010/main" val="189452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</a:t>
            </a:r>
            <a:r>
              <a:rPr lang="en-GB" dirty="0" smtClean="0"/>
              <a:t>The </a:t>
            </a:r>
            <a:r>
              <a:rPr lang="en-GB" dirty="0"/>
              <a:t>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</a:t>
            </a:r>
            <a:r>
              <a:rPr lang="en-GB" dirty="0" smtClean="0"/>
              <a:t>–</a:t>
            </a:r>
            <a:r>
              <a:rPr lang="en-GB" dirty="0" err="1" smtClean="0"/>
              <a:t>cojo</a:t>
            </a:r>
            <a:r>
              <a:rPr lang="en-GB" dirty="0" smtClean="0"/>
              <a:t>-collinear 0.9 –</a:t>
            </a:r>
            <a:r>
              <a:rPr lang="en-GB" dirty="0" err="1" smtClean="0"/>
              <a:t>cojo</a:t>
            </a:r>
            <a:r>
              <a:rPr lang="en-GB" dirty="0" smtClean="0"/>
              <a:t>-wind </a:t>
            </a:r>
            <a:r>
              <a:rPr lang="en-GB" dirty="0"/>
              <a:t>10000 but +53 (PLINK) </a:t>
            </a:r>
            <a:r>
              <a:rPr lang="en-GB" dirty="0" smtClean="0"/>
              <a:t>signals, suggesting the latter is more relaxed about LD.</a:t>
            </a:r>
            <a:endParaRPr lang="en-GB" dirty="0"/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091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A combination of genomic and proteomic data offers </a:t>
            </a:r>
            <a:r>
              <a:rPr lang="en-GB" altLang="en-US" dirty="0"/>
              <a:t>great opportunities to investigate the underlying biology (Sun et al. 2018</a:t>
            </a:r>
            <a:r>
              <a:rPr lang="en-GB" altLang="en-US" dirty="0" smtClean="0"/>
              <a:t>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 smtClean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</a:t>
            </a:r>
            <a:r>
              <a:rPr lang="en-GB" altLang="en-US" dirty="0" smtClean="0"/>
              <a:t>report an ongoing project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</a:t>
            </a:r>
            <a:r>
              <a:rPr lang="en-GB" altLang="en-US" dirty="0" smtClean="0"/>
              <a:t>in </a:t>
            </a:r>
            <a:r>
              <a:rPr lang="en-GB" altLang="en-US" dirty="0"/>
              <a:t>the SCALLOP </a:t>
            </a:r>
            <a:r>
              <a:rPr lang="en-GB" altLang="en-US" dirty="0" smtClean="0"/>
              <a:t>discovery analysis as part of the endeavour for biological insights from large-scale collaboration, as t</a:t>
            </a:r>
            <a:r>
              <a:rPr lang="en-US" altLang="en-US" dirty="0" smtClean="0"/>
              <a:t>he </a:t>
            </a:r>
            <a:r>
              <a:rPr lang="en-US" altLang="en-US" dirty="0"/>
              <a:t>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</a:t>
            </a:r>
            <a:r>
              <a:rPr lang="en-US" altLang="en-US" dirty="0" smtClean="0"/>
              <a:t>diseases.</a:t>
            </a:r>
            <a:r>
              <a:rPr lang="en-GB" altLang="en-US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</a:t>
            </a:r>
            <a:r>
              <a:rPr lang="en-GB" b="1" dirty="0" smtClean="0"/>
              <a:t>(</a:t>
            </a:r>
            <a:r>
              <a:rPr lang="en-GB" b="1" dirty="0" err="1" smtClean="0"/>
              <a:t>SNP+indel</a:t>
            </a:r>
            <a:r>
              <a:rPr lang="en-GB" b="1" dirty="0" smtClean="0"/>
              <a:t>) Signals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986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86906" y="204187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 smtClean="0"/>
              <a:t>λ</a:t>
            </a:r>
            <a:r>
              <a:rPr lang="en-GB" sz="2400" i="1" dirty="0" smtClean="0"/>
              <a:t>GC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</a:t>
            </a:r>
            <a:r>
              <a:rPr lang="en-GB" b="1" dirty="0" smtClean="0"/>
              <a:t>-- </a:t>
            </a:r>
            <a:r>
              <a:rPr lang="en-GB" b="1" dirty="0"/>
              <a:t>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Summary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AILD-based analysis reduced </a:t>
            </a:r>
            <a:r>
              <a:rPr lang="en-GB" altLang="en-US" dirty="0">
                <a:latin typeface="Arial" charset="0"/>
              </a:rPr>
              <a:t>the uncertainty in LD-window specification. The specific findings on OPG (and also TNFSF14, IL12B, not shown) were just examples that we would be able to replicate earlier work but on a greater scale. </a:t>
            </a:r>
            <a:r>
              <a:rPr lang="en-GB" altLang="en-US" dirty="0" smtClean="0">
                <a:latin typeface="Arial" charset="0"/>
              </a:rPr>
              <a:t>In general, our work will </a:t>
            </a:r>
            <a:r>
              <a:rPr lang="en-GB" altLang="en-US" dirty="0">
                <a:latin typeface="Arial" charset="0"/>
              </a:rPr>
              <a:t>corroborate with related work on </a:t>
            </a:r>
            <a:r>
              <a:rPr lang="en-GB" altLang="en-US" dirty="0" smtClean="0">
                <a:latin typeface="Arial" charset="0"/>
              </a:rPr>
              <a:t>generic evidence (Sun </a:t>
            </a:r>
            <a:r>
              <a:rPr lang="en-GB" altLang="en-US" dirty="0">
                <a:latin typeface="Arial" charset="0"/>
              </a:rPr>
              <a:t>et al. </a:t>
            </a:r>
            <a:r>
              <a:rPr lang="en-GB" altLang="en-US" dirty="0" smtClean="0">
                <a:latin typeface="Arial" charset="0"/>
              </a:rPr>
              <a:t>2018</a:t>
            </a:r>
            <a:r>
              <a:rPr lang="en-GB" altLang="en-US" dirty="0">
                <a:latin typeface="Arial" charset="0"/>
              </a:rPr>
              <a:t>) as </a:t>
            </a:r>
            <a:r>
              <a:rPr lang="en-GB" altLang="en-US" dirty="0" smtClean="0">
                <a:latin typeface="Arial" charset="0"/>
              </a:rPr>
              <a:t>with inflammation-specific aspects on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</a:t>
            </a:r>
            <a:r>
              <a:rPr lang="en-GB" altLang="en-US" dirty="0" smtClean="0">
                <a:latin typeface="Arial" charset="0"/>
              </a:rPr>
              <a:t>consortium.</a:t>
            </a:r>
          </a:p>
          <a:p>
            <a:r>
              <a:rPr lang="en-GB" altLang="en-US" dirty="0" smtClean="0">
                <a:latin typeface="Arial" charset="0"/>
              </a:rPr>
              <a:t>Ongoing work include </a:t>
            </a:r>
            <a:r>
              <a:rPr lang="en-GB" altLang="en-US" dirty="0" err="1" smtClean="0">
                <a:latin typeface="Arial" charset="0"/>
              </a:rPr>
              <a:t>eQTL</a:t>
            </a:r>
            <a:r>
              <a:rPr lang="en-GB" altLang="en-US" dirty="0" smtClean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</a:t>
            </a:r>
            <a:r>
              <a:rPr lang="en-GB" dirty="0" smtClean="0"/>
              <a:t>also with </a:t>
            </a:r>
            <a:r>
              <a:rPr lang="en-GB" dirty="0"/>
              <a:t>INF1 for HESS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</a:t>
            </a:r>
            <a:r>
              <a:rPr lang="en-US" b="1" dirty="0" smtClean="0"/>
              <a:t>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CEU</a:t>
            </a:r>
            <a:r>
              <a:rPr lang="en-GB" dirty="0"/>
              <a:t>. Adam, Jimmy, Bram.</a:t>
            </a:r>
          </a:p>
          <a:p>
            <a:r>
              <a:rPr lang="en-GB" b="1" dirty="0"/>
              <a:t>SCALLOP</a:t>
            </a:r>
            <a:r>
              <a:rPr lang="en-GB" dirty="0"/>
              <a:t>. IT and TRYGGVE, Lasse, Anders.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61044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 smtClean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Study design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 smtClean="0">
                          <a:effectLst/>
                        </a:rPr>
                        <a:t> size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population </a:t>
                      </a:r>
                      <a:r>
                        <a:rPr lang="en-GB" sz="2400" u="none" strike="noStrike" dirty="0">
                          <a:effectLst/>
                        </a:rPr>
                        <a:t>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 smtClean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 smtClean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atin typeface="+mj-lt"/>
              </a:rPr>
              <a:t>Study information</a:t>
            </a:r>
            <a:endParaRPr lang="en-GB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</a:t>
            </a:r>
            <a:r>
              <a:rPr lang="en-GB" altLang="en-US" dirty="0" smtClean="0">
                <a:latin typeface="Arial" charset="0"/>
              </a:rPr>
              <a:t>Rank-based inverse normal transformation.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</a:t>
            </a:r>
            <a:r>
              <a:rPr lang="en-GB" altLang="en-US" dirty="0" smtClean="0">
                <a:latin typeface="Arial" charset="0"/>
              </a:rPr>
              <a:t>UK10K+1000Genomes or HRC imputed </a:t>
            </a:r>
            <a:r>
              <a:rPr lang="en-GB" altLang="en-US" dirty="0">
                <a:latin typeface="Arial" charset="0"/>
              </a:rPr>
              <a:t>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Near-independent </a:t>
            </a:r>
            <a:r>
              <a:rPr lang="en-GB" altLang="en-US" b="1" dirty="0">
                <a:latin typeface="Arial" charset="0"/>
                <a:ea typeface="SimSun" pitchFamily="2" charset="-122"/>
              </a:rPr>
              <a:t>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</a:t>
            </a:r>
            <a:r>
              <a:rPr lang="en-GB" altLang="en-US" dirty="0" err="1" smtClean="0">
                <a:latin typeface="Arial" charset="0"/>
                <a:ea typeface="SimSun" pitchFamily="2" charset="-122"/>
              </a:rPr>
              <a:t>PhenoScanner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Meta-analysis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</a:t>
            </a:r>
            <a:r>
              <a:rPr lang="en-GB" dirty="0" smtClean="0"/>
              <a:t>METAL 2018-08-28 </a:t>
            </a:r>
            <a:r>
              <a:rPr lang="en-GB" dirty="0"/>
              <a:t>release.</a:t>
            </a:r>
          </a:p>
          <a:p>
            <a:r>
              <a:rPr lang="en-GB" dirty="0" smtClean="0"/>
              <a:t>No </a:t>
            </a:r>
            <a:r>
              <a:rPr lang="en-GB" dirty="0"/>
              <a:t>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 smtClean="0"/>
              <a:t>Decremental</a:t>
            </a:r>
            <a:r>
              <a:rPr lang="en-GB" dirty="0" smtClean="0"/>
              <a:t> experiments from ADDFILTER N&gt;=30 to N</a:t>
            </a:r>
            <a:r>
              <a:rPr lang="en-GB" dirty="0"/>
              <a:t>&gt;=</a:t>
            </a:r>
            <a:r>
              <a:rPr lang="en-GB" dirty="0" smtClean="0"/>
              <a:t>10 only to avoid variants with no data.</a:t>
            </a:r>
            <a:endParaRPr lang="en-GB" dirty="0"/>
          </a:p>
          <a:p>
            <a:r>
              <a:rPr lang="en-GB" dirty="0" smtClean="0"/>
              <a:t>Furnished in ~ </a:t>
            </a:r>
            <a:r>
              <a:rPr lang="en-GB" dirty="0"/>
              <a:t>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Quality control as with </a:t>
            </a:r>
            <a:r>
              <a:rPr lang="en-GB" b="1" dirty="0" err="1" smtClean="0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</a:t>
            </a:r>
            <a:r>
              <a:rPr lang="en-GB" dirty="0" smtClean="0"/>
              <a:t>for each proteins are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 smtClean="0"/>
              <a:t>Final </a:t>
            </a:r>
            <a:r>
              <a:rPr lang="en-GB" dirty="0"/>
              <a:t>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(L) and Q-Q (R) plots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" y="18248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</TotalTime>
  <Words>1654</Words>
  <Application>Microsoft Office PowerPoint</Application>
  <PresentationFormat>Widescreen</PresentationFormat>
  <Paragraphs>212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Association analysis for KORA</vt:lpstr>
      <vt:lpstr>Meta-analysis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Identification of near-independent signals</vt:lpstr>
      <vt:lpstr>Statistics on AILD blocks</vt:lpstr>
      <vt:lpstr>Results</vt:lpstr>
      <vt:lpstr>Annotation by PhenoScanner</vt:lpstr>
      <vt:lpstr>Manhattan (L) and Q-Q plots (R) for OPG</vt:lpstr>
      <vt:lpstr>Regional plot (OPG, chr8)</vt:lpstr>
      <vt:lpstr>Forest plot (OPG, chr8)</vt:lpstr>
      <vt:lpstr>Forest plot (OPG, chr17)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766</cp:revision>
  <dcterms:created xsi:type="dcterms:W3CDTF">2018-11-11T14:47:16Z</dcterms:created>
  <dcterms:modified xsi:type="dcterms:W3CDTF">2019-05-17T10:33:42Z</dcterms:modified>
</cp:coreProperties>
</file>